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02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8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53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8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56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7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747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7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2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6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9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99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5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96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93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4FAEB2C-6641-4554-BE3D-1E9BFC4E1339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7B8D04E-49D8-4832-9A2F-3644B5A59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31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7355" y="1080655"/>
            <a:ext cx="9637736" cy="44196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5200" dirty="0" smtClean="0"/>
              <a:t>Общее недоразвитие речи. </a:t>
            </a:r>
            <a:br>
              <a:rPr lang="ru-RU" sz="5200" dirty="0" smtClean="0"/>
            </a:br>
            <a:r>
              <a:rPr lang="ru-RU" sz="5200" dirty="0" smtClean="0"/>
              <a:t>Причины, классификация, особенности речи и коррекция.</a:t>
            </a:r>
            <a:endParaRPr lang="ru-RU" sz="5200" dirty="0"/>
          </a:p>
        </p:txBody>
      </p:sp>
    </p:spTree>
    <p:extLst>
      <p:ext uri="{BB962C8B-B14F-4D97-AF65-F5344CB8AC3E}">
        <p14:creationId xmlns:p14="http://schemas.microsoft.com/office/powerpoint/2010/main" val="33601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Дидактические игры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4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Мелкая моторика</a:t>
            </a:r>
          </a:p>
          <a:p>
            <a:pPr lvl="0">
              <a:lnSpc>
                <a:spcPct val="150000"/>
              </a:lnSpc>
            </a:pPr>
            <a:r>
              <a:rPr lang="ru-RU" sz="2400" i="1" dirty="0"/>
              <a:t>Игра «Волшебный мешочек</a:t>
            </a:r>
            <a:r>
              <a:rPr lang="ru-RU" sz="2400" i="1" dirty="0" smtClean="0"/>
              <a:t>»;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i="1" dirty="0"/>
              <a:t>Игра «На что похоже</a:t>
            </a:r>
            <a:r>
              <a:rPr lang="ru-RU" sz="2400" i="1" dirty="0" smtClean="0"/>
              <a:t>»;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i="1" dirty="0"/>
              <a:t>Игра «Найди приз</a:t>
            </a:r>
            <a:r>
              <a:rPr lang="ru-RU" sz="2400" i="1" dirty="0" smtClean="0"/>
              <a:t>!»;</a:t>
            </a:r>
          </a:p>
          <a:p>
            <a:pPr lvl="0">
              <a:lnSpc>
                <a:spcPct val="150000"/>
              </a:lnSpc>
            </a:pPr>
            <a:r>
              <a:rPr lang="ru-RU" sz="2400" i="1" dirty="0" smtClean="0"/>
              <a:t>Игра «Ладошки»;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i="1" dirty="0"/>
              <a:t>Игра «Золушка</a:t>
            </a:r>
            <a:r>
              <a:rPr lang="ru-RU" sz="2400" i="1" dirty="0" smtClean="0"/>
              <a:t>».</a:t>
            </a:r>
            <a:endParaRPr lang="ru-RU" sz="2400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70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2603500"/>
            <a:ext cx="10861964" cy="34163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4" y="3443739"/>
            <a:ext cx="1028941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внимание!!!</a:t>
            </a:r>
            <a:endParaRPr lang="ru-RU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8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95745"/>
            <a:ext cx="8761413" cy="1357745"/>
          </a:xfrm>
        </p:spPr>
        <p:txBody>
          <a:bodyPr/>
          <a:lstStyle/>
          <a:p>
            <a:pPr algn="ctr"/>
            <a:r>
              <a:rPr lang="ru-RU" sz="4000" dirty="0" smtClean="0">
                <a:cs typeface="Times New Roman" panose="02020603050405020304" pitchFamily="18" charset="0"/>
              </a:rPr>
              <a:t>Что такое общее недоразвитие речи (ОНР)?</a:t>
            </a:r>
            <a:endParaRPr lang="ru-RU" sz="40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73264" cy="3416300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ru-RU" sz="2400" b="1" i="1" dirty="0" smtClean="0"/>
              <a:t>Общее </a:t>
            </a:r>
            <a:r>
              <a:rPr lang="ru-RU" sz="2400" b="1" i="1" dirty="0"/>
              <a:t>недоразвитие речи</a:t>
            </a:r>
            <a:r>
              <a:rPr lang="ru-RU" sz="2400" b="1" dirty="0"/>
              <a:t> – </a:t>
            </a:r>
            <a:r>
              <a:rPr lang="ru-RU" sz="2400" dirty="0"/>
              <a:t>это</a:t>
            </a:r>
            <a:r>
              <a:rPr lang="ru-RU" sz="2400" b="1" dirty="0"/>
              <a:t> </a:t>
            </a:r>
            <a:r>
              <a:rPr lang="ru-RU" sz="2400" dirty="0"/>
              <a:t>различные сложные речевые расстройства, при которых у детей нарушено формирование всех компонентов речевой системы, относящихся к ее звуковой и смысловой стороне.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5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678873"/>
            <a:ext cx="8761413" cy="1233053"/>
          </a:xfrm>
        </p:spPr>
        <p:txBody>
          <a:bodyPr/>
          <a:lstStyle/>
          <a:p>
            <a:pPr algn="ctr"/>
            <a:r>
              <a:rPr lang="ru-RU" sz="4000" dirty="0" smtClean="0"/>
              <a:t>Особенности ВПФ детей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 </a:t>
            </a:r>
            <a:r>
              <a:rPr lang="ru-RU" sz="4000" dirty="0" smtClean="0"/>
              <a:t>ОНР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10330464" cy="35756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ru-RU" sz="2800" dirty="0"/>
              <a:t>Н</a:t>
            </a:r>
            <a:r>
              <a:rPr lang="ru-RU" sz="2800" dirty="0" smtClean="0"/>
              <a:t>еустойчивость внимания; </a:t>
            </a:r>
          </a:p>
          <a:p>
            <a:pPr>
              <a:lnSpc>
                <a:spcPct val="160000"/>
              </a:lnSpc>
            </a:pPr>
            <a:r>
              <a:rPr lang="ru-RU" sz="2800" dirty="0" smtClean="0"/>
              <a:t>снижение </a:t>
            </a:r>
            <a:r>
              <a:rPr lang="ru-RU" sz="2800" dirty="0"/>
              <a:t>вербальной </a:t>
            </a:r>
            <a:r>
              <a:rPr lang="ru-RU" sz="2800" dirty="0" smtClean="0"/>
              <a:t>памяти, продуктивности запоминания;</a:t>
            </a:r>
          </a:p>
          <a:p>
            <a:pPr>
              <a:lnSpc>
                <a:spcPct val="160000"/>
              </a:lnSpc>
            </a:pPr>
            <a:r>
              <a:rPr lang="ru-RU" sz="2800" dirty="0" smtClean="0"/>
              <a:t>отставание </a:t>
            </a:r>
            <a:r>
              <a:rPr lang="ru-RU" sz="2800" dirty="0"/>
              <a:t>в развитии словесно - логического </a:t>
            </a:r>
            <a:r>
              <a:rPr lang="ru-RU" sz="2800" dirty="0" smtClean="0"/>
              <a:t>мышления;</a:t>
            </a:r>
          </a:p>
          <a:p>
            <a:pPr>
              <a:lnSpc>
                <a:spcPct val="160000"/>
              </a:lnSpc>
            </a:pPr>
            <a:r>
              <a:rPr lang="ru-RU" sz="2800" dirty="0"/>
              <a:t>нарушение общей и мелкой моторики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50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dirty="0" smtClean="0"/>
              <a:t>Из истории появления понятия ОНР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928682" cy="341630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300" dirty="0" smtClean="0"/>
              <a:t>Термин ОНР был введен в логопедию в 50-60-е годы </a:t>
            </a:r>
            <a:r>
              <a:rPr lang="en-US" sz="2300" dirty="0" smtClean="0"/>
              <a:t>XX </a:t>
            </a:r>
            <a:r>
              <a:rPr lang="ru-RU" sz="2300" dirty="0" smtClean="0"/>
              <a:t>века Р.Е. Левиной, которая выдела </a:t>
            </a:r>
            <a:r>
              <a:rPr lang="ru-RU" sz="2300" b="1" i="1" dirty="0" smtClean="0"/>
              <a:t>3</a:t>
            </a:r>
            <a:r>
              <a:rPr lang="ru-RU" sz="2300" dirty="0" smtClean="0"/>
              <a:t> уровня речевого развития при ОНР.</a:t>
            </a:r>
          </a:p>
          <a:p>
            <a:pPr marL="0" indent="45720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300" dirty="0" smtClean="0"/>
              <a:t>Позднее Т. Б. Филичева выделила </a:t>
            </a:r>
            <a:r>
              <a:rPr lang="ru-RU" sz="2300" b="1" i="1" dirty="0" smtClean="0"/>
              <a:t>4</a:t>
            </a:r>
            <a:r>
              <a:rPr lang="ru-RU" sz="2300" dirty="0" smtClean="0"/>
              <a:t> уровень речевого развития.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8360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623455"/>
            <a:ext cx="8761413" cy="1385453"/>
          </a:xfrm>
        </p:spPr>
        <p:txBody>
          <a:bodyPr/>
          <a:lstStyle/>
          <a:p>
            <a:pPr algn="ctr"/>
            <a:r>
              <a:rPr lang="ru-RU" sz="4000" dirty="0" smtClean="0"/>
              <a:t>ОНР 4 уровня развития (особенности)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507673"/>
            <a:ext cx="9900973" cy="3865418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sz="2200" dirty="0"/>
              <a:t>пропуски союзов: «мама предупредила, я не ходил далеко» (чтобы не ходил далеко);</a:t>
            </a:r>
          </a:p>
          <a:p>
            <a:pPr lvl="0" algn="just"/>
            <a:r>
              <a:rPr lang="ru-RU" sz="2200" dirty="0"/>
              <a:t>замена союзов «я, побежал, куда сидел щенок» (где сидел щенок);</a:t>
            </a:r>
          </a:p>
          <a:p>
            <a:pPr lvl="0" algn="just"/>
            <a:r>
              <a:rPr lang="ru-RU" sz="2200" dirty="0"/>
              <a:t>инверсия: «наконец, все увидели долго искали которого котенка» (увидели котенка, которого долго искали</a:t>
            </a:r>
            <a:r>
              <a:rPr lang="ru-RU" sz="2200" dirty="0" smtClean="0"/>
              <a:t>);</a:t>
            </a:r>
          </a:p>
          <a:p>
            <a:pPr lvl="0" algn="just"/>
            <a:r>
              <a:rPr lang="ru-RU" sz="2200" dirty="0"/>
              <a:t>в беседе, при составлении рассказа, констатируются нарушения логической последовательности, «</a:t>
            </a:r>
            <a:r>
              <a:rPr lang="ru-RU" sz="2200" dirty="0" err="1"/>
              <a:t>застревание</a:t>
            </a:r>
            <a:r>
              <a:rPr lang="ru-RU" sz="2200" dirty="0"/>
              <a:t>» на второстепенных деталях, пропуски главных событий, повтор отдельных эпизодов;</a:t>
            </a:r>
          </a:p>
          <a:p>
            <a:pPr lvl="0" algn="just"/>
            <a:r>
              <a:rPr lang="ru-RU" sz="2200" dirty="0"/>
              <a:t>рассказывая о событиях из своей жизни, составляя рассказ на свободную тему, они пользуются простыми малоинформативными предложениями;</a:t>
            </a:r>
          </a:p>
          <a:p>
            <a:pPr lvl="0" algn="just"/>
            <a:r>
              <a:rPr lang="ru-RU" sz="2200" dirty="0"/>
              <a:t>остаются трудности при планировании своих высказываний и отборе соответствующих языковых средств.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9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Причины речевых нарушений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452255"/>
            <a:ext cx="9859410" cy="3865417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Н</a:t>
            </a:r>
            <a:r>
              <a:rPr lang="ru-RU" sz="2400" dirty="0" smtClean="0"/>
              <a:t>едоразвитие ВПФ; </a:t>
            </a:r>
          </a:p>
          <a:p>
            <a:pPr algn="just"/>
            <a:r>
              <a:rPr lang="ru-RU" sz="2400" dirty="0" smtClean="0"/>
              <a:t>родовая травма; </a:t>
            </a:r>
          </a:p>
          <a:p>
            <a:pPr algn="just"/>
            <a:r>
              <a:rPr lang="ru-RU" sz="2400" dirty="0" err="1" smtClean="0"/>
              <a:t>асфексия</a:t>
            </a:r>
            <a:r>
              <a:rPr lang="ru-RU" sz="2400" dirty="0" smtClean="0"/>
              <a:t> родов; </a:t>
            </a:r>
          </a:p>
          <a:p>
            <a:pPr algn="just"/>
            <a:r>
              <a:rPr lang="ru-RU" sz="2400" dirty="0" smtClean="0"/>
              <a:t>перинатальная энцефалопатия; </a:t>
            </a:r>
          </a:p>
          <a:p>
            <a:pPr algn="just"/>
            <a:r>
              <a:rPr lang="ru-RU" sz="2400" dirty="0" smtClean="0"/>
              <a:t>органическое </a:t>
            </a:r>
            <a:r>
              <a:rPr lang="ru-RU" sz="2400" dirty="0"/>
              <a:t>поражение головного </a:t>
            </a:r>
            <a:r>
              <a:rPr lang="ru-RU" sz="2400" dirty="0" smtClean="0"/>
              <a:t>мозга; </a:t>
            </a:r>
          </a:p>
          <a:p>
            <a:pPr algn="just"/>
            <a:r>
              <a:rPr lang="ru-RU" sz="2400" dirty="0" smtClean="0"/>
              <a:t>недостаточная </a:t>
            </a:r>
            <a:r>
              <a:rPr lang="ru-RU" sz="2400" dirty="0"/>
              <a:t>зрелость коры головного </a:t>
            </a:r>
            <a:r>
              <a:rPr lang="ru-RU" sz="2400" dirty="0" smtClean="0"/>
              <a:t>мозга; </a:t>
            </a:r>
          </a:p>
          <a:p>
            <a:pPr algn="just"/>
            <a:r>
              <a:rPr lang="ru-RU" sz="2400" dirty="0" smtClean="0"/>
              <a:t>задержанное </a:t>
            </a:r>
            <a:r>
              <a:rPr lang="ru-RU" sz="2400" dirty="0"/>
              <a:t>созревание </a:t>
            </a:r>
            <a:r>
              <a:rPr lang="ru-RU" sz="2400" dirty="0" smtClean="0"/>
              <a:t>ЦНС; </a:t>
            </a:r>
          </a:p>
          <a:p>
            <a:pPr algn="just"/>
            <a:r>
              <a:rPr lang="ru-RU" sz="2400" dirty="0" smtClean="0"/>
              <a:t>генетический </a:t>
            </a:r>
            <a:r>
              <a:rPr lang="ru-RU" sz="2400" dirty="0"/>
              <a:t>фактор.</a:t>
            </a:r>
          </a:p>
        </p:txBody>
      </p:sp>
    </p:spTree>
    <p:extLst>
      <p:ext uri="{BB962C8B-B14F-4D97-AF65-F5344CB8AC3E}">
        <p14:creationId xmlns:p14="http://schemas.microsoft.com/office/powerpoint/2010/main" val="6538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Дидактические игры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ВПФ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Игра «Добавь слово»;</a:t>
            </a:r>
          </a:p>
          <a:p>
            <a:pPr>
              <a:lnSpc>
                <a:spcPct val="150000"/>
              </a:lnSpc>
            </a:pPr>
            <a:r>
              <a:rPr lang="ru-RU" sz="2800" i="1" dirty="0" smtClean="0"/>
              <a:t>Игра </a:t>
            </a:r>
            <a:r>
              <a:rPr lang="ru-RU" sz="2800" i="1" dirty="0"/>
              <a:t>«Признаки слов</a:t>
            </a:r>
            <a:r>
              <a:rPr lang="ru-RU" sz="2800" i="1" dirty="0" smtClean="0"/>
              <a:t>»;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Игра «Слова приятели</a:t>
            </a:r>
            <a:r>
              <a:rPr lang="ru-RU" sz="2800" i="1" dirty="0" smtClean="0"/>
              <a:t>».</a:t>
            </a:r>
            <a:endParaRPr lang="ru-RU" sz="28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0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Дидактические игры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6657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Лексико-грамматический строй речи</a:t>
            </a:r>
          </a:p>
          <a:p>
            <a:pPr marL="0" indent="0">
              <a:buNone/>
            </a:pPr>
            <a:r>
              <a:rPr lang="ru-RU" sz="2000" b="1" u="sng" dirty="0" smtClean="0"/>
              <a:t>Словоизменение</a:t>
            </a:r>
          </a:p>
          <a:p>
            <a:r>
              <a:rPr lang="ru-RU" i="1" dirty="0"/>
              <a:t>Игра «Скажи наоборот» или «Волшебник</a:t>
            </a:r>
            <a:r>
              <a:rPr lang="ru-RU" i="1" dirty="0" smtClean="0"/>
              <a:t>»;</a:t>
            </a:r>
          </a:p>
          <a:p>
            <a:pPr lvl="0"/>
            <a:r>
              <a:rPr lang="ru-RU" i="1" dirty="0" smtClean="0"/>
              <a:t>Игра «Чего </a:t>
            </a:r>
            <a:r>
              <a:rPr lang="ru-RU" i="1" dirty="0"/>
              <a:t>не хватает на кукле</a:t>
            </a:r>
            <a:r>
              <a:rPr lang="ru-RU" i="1" dirty="0" smtClean="0"/>
              <a:t>?»;</a:t>
            </a:r>
            <a:endParaRPr lang="ru-RU" dirty="0"/>
          </a:p>
          <a:p>
            <a:pPr lvl="0"/>
            <a:r>
              <a:rPr lang="ru-RU" i="1" dirty="0"/>
              <a:t>Игра «Прятки</a:t>
            </a:r>
            <a:r>
              <a:rPr lang="ru-RU" i="1" dirty="0" smtClean="0"/>
              <a:t>»;</a:t>
            </a:r>
          </a:p>
          <a:p>
            <a:r>
              <a:rPr lang="ru-RU" i="1" dirty="0" smtClean="0"/>
              <a:t>Игра «Кто </a:t>
            </a:r>
            <a:r>
              <a:rPr lang="ru-RU" i="1" dirty="0"/>
              <a:t>что любит</a:t>
            </a:r>
            <a:r>
              <a:rPr lang="ru-RU" i="1" dirty="0" smtClean="0"/>
              <a:t>?»;</a:t>
            </a:r>
          </a:p>
          <a:p>
            <a:pPr lvl="0"/>
            <a:r>
              <a:rPr lang="ru-RU" i="1" dirty="0"/>
              <a:t>Игра «Закончи предложение</a:t>
            </a:r>
            <a:r>
              <a:rPr lang="ru-RU" i="1" dirty="0" smtClean="0"/>
              <a:t>»;</a:t>
            </a:r>
          </a:p>
          <a:p>
            <a:r>
              <a:rPr lang="ru-RU" i="1" dirty="0"/>
              <a:t>Игра «Подбери пару</a:t>
            </a:r>
            <a:r>
              <a:rPr lang="ru-RU" i="1" dirty="0" smtClean="0"/>
              <a:t>»;</a:t>
            </a:r>
            <a:endParaRPr lang="ru-RU" dirty="0"/>
          </a:p>
          <a:p>
            <a:r>
              <a:rPr lang="ru-RU" i="1" dirty="0"/>
              <a:t>Игра «Ответь на вопрос</a:t>
            </a:r>
            <a:r>
              <a:rPr lang="ru-RU" i="1" dirty="0" smtClean="0"/>
              <a:t>».</a:t>
            </a: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  <a:p>
            <a:pPr lvl="0"/>
            <a:endParaRPr lang="ru-RU" dirty="0"/>
          </a:p>
          <a:p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619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Дидактические игры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Лексико-грамматический строй </a:t>
            </a:r>
          </a:p>
          <a:p>
            <a:pPr marL="0" indent="0">
              <a:buNone/>
            </a:pPr>
            <a:r>
              <a:rPr lang="ru-RU" sz="2000" b="1" u="sng" dirty="0" smtClean="0"/>
              <a:t>Словообразование</a:t>
            </a:r>
          </a:p>
          <a:p>
            <a:pPr lvl="0">
              <a:lnSpc>
                <a:spcPct val="150000"/>
              </a:lnSpc>
            </a:pPr>
            <a:r>
              <a:rPr lang="ru-RU" sz="2800" i="1" dirty="0"/>
              <a:t>Игра «Назови ласково</a:t>
            </a:r>
            <a:r>
              <a:rPr lang="ru-RU" sz="2800" i="1" dirty="0" smtClean="0"/>
              <a:t>»;</a:t>
            </a:r>
            <a:endParaRPr lang="ru-RU" sz="2800" dirty="0"/>
          </a:p>
          <a:p>
            <a:pPr lvl="0">
              <a:lnSpc>
                <a:spcPct val="150000"/>
              </a:lnSpc>
            </a:pPr>
            <a:r>
              <a:rPr lang="ru-RU" sz="2800" i="1" dirty="0"/>
              <a:t>Игра «Что для чего</a:t>
            </a:r>
            <a:r>
              <a:rPr lang="ru-RU" sz="2800" i="1" dirty="0" smtClean="0"/>
              <a:t>?»;</a:t>
            </a:r>
          </a:p>
          <a:p>
            <a:pPr>
              <a:lnSpc>
                <a:spcPct val="150000"/>
              </a:lnSpc>
            </a:pPr>
            <a:r>
              <a:rPr lang="ru-RU" sz="2800" i="1" dirty="0"/>
              <a:t>Игра «Два брата ИК и ИЩ».</a:t>
            </a:r>
            <a:endParaRPr lang="ru-RU" sz="2800" dirty="0"/>
          </a:p>
          <a:p>
            <a:pPr lvl="0">
              <a:lnSpc>
                <a:spcPct val="150000"/>
              </a:lnSpc>
            </a:pPr>
            <a:endParaRPr lang="ru-RU" sz="2800" dirty="0"/>
          </a:p>
          <a:p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6026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 (конференц-зал)</Template>
  <TotalTime>148</TotalTime>
  <Words>384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Совет директоров</vt:lpstr>
      <vt:lpstr>Общее недоразвитие речи.  Причины, классификация, особенности речи и коррекция.</vt:lpstr>
      <vt:lpstr>Что такое общее недоразвитие речи (ОНР)?</vt:lpstr>
      <vt:lpstr>Особенности ВПФ детей  при ОНР</vt:lpstr>
      <vt:lpstr>Из истории появления понятия ОНР</vt:lpstr>
      <vt:lpstr>ОНР 4 уровня развития (особенности)</vt:lpstr>
      <vt:lpstr>Причины речевых нарушений</vt:lpstr>
      <vt:lpstr>Дидактические игры</vt:lpstr>
      <vt:lpstr>Дидактические игры</vt:lpstr>
      <vt:lpstr>Дидактические игры</vt:lpstr>
      <vt:lpstr>Дидактические игры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недоразвитие речи.  Причины, классификация, особенности речи и коррекция.</dc:title>
  <dc:creator>Расим</dc:creator>
  <cp:lastModifiedBy>Расим</cp:lastModifiedBy>
  <cp:revision>8</cp:revision>
  <dcterms:created xsi:type="dcterms:W3CDTF">2021-01-18T07:38:50Z</dcterms:created>
  <dcterms:modified xsi:type="dcterms:W3CDTF">2021-01-18T15:26:28Z</dcterms:modified>
</cp:coreProperties>
</file>