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3"/>
  </p:handoutMasterIdLst>
  <p:sldIdLst>
    <p:sldId id="268" r:id="rId2"/>
    <p:sldId id="257" r:id="rId3"/>
    <p:sldId id="258" r:id="rId4"/>
    <p:sldId id="270" r:id="rId5"/>
    <p:sldId id="262" r:id="rId6"/>
    <p:sldId id="261" r:id="rId7"/>
    <p:sldId id="266" r:id="rId8"/>
    <p:sldId id="267" r:id="rId9"/>
    <p:sldId id="264" r:id="rId10"/>
    <p:sldId id="265" r:id="rId11"/>
    <p:sldId id="271" r:id="rId1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3" autoAdjust="0"/>
    <p:restoredTop sz="94289" autoAdjust="0"/>
  </p:normalViewPr>
  <p:slideViewPr>
    <p:cSldViewPr>
      <p:cViewPr varScale="1">
        <p:scale>
          <a:sx n="103" d="100"/>
          <a:sy n="103" d="100"/>
        </p:scale>
        <p:origin x="-19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2040" y="-8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E0C4CA-C741-4665-AE6E-86BA50711254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427934-D988-448B-9C5C-9CEA7683D16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88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62000" y="838201"/>
            <a:ext cx="7620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7030A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МУНИЦИПАЛЬНОЕ БЮДЖЕТНОЕ  ДОШКОЛЬНОЕ ОБРАЗОВАТЕЛЬНОЕ                                                                                                                УЧРЕЖДЕНИЕ МУРМИНСКИЙ ДЕТСКИЙ САД «ТЕРЕМОК                                                МУНИЦИПАЛЬНОГО ОБРАЗОВАНИЯ-  РЯЗАНСКИЙ  </a:t>
            </a:r>
            <a:endParaRPr lang="ru-RU" dirty="0" smtClean="0">
              <a:solidFill>
                <a:srgbClr val="7030A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7030A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МУНИЦИПАЛЬНЫЙ </a:t>
            </a:r>
            <a:r>
              <a:rPr lang="ru-RU" dirty="0" smtClean="0">
                <a:solidFill>
                  <a:srgbClr val="7030A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РАЙОН РЯЗАНСКОЙ ОБЛАСТИ</a:t>
            </a:r>
            <a:endParaRPr lang="ru-RU" dirty="0" smtClean="0">
              <a:solidFill>
                <a:srgbClr val="7030A0"/>
              </a:solidFill>
              <a:latin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2438400"/>
            <a:ext cx="7772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B050"/>
                </a:solidFill>
              </a:rPr>
              <a:t>        «Использование мнемотехники </a:t>
            </a:r>
          </a:p>
          <a:p>
            <a:r>
              <a:rPr lang="ru-RU" sz="3200" dirty="0" smtClean="0">
                <a:solidFill>
                  <a:srgbClr val="00B050"/>
                </a:solidFill>
              </a:rPr>
              <a:t>   в речевом   и познавательном  развитии                 </a:t>
            </a:r>
          </a:p>
          <a:p>
            <a:r>
              <a:rPr lang="ru-RU" sz="3200" dirty="0" smtClean="0">
                <a:solidFill>
                  <a:srgbClr val="00B050"/>
                </a:solidFill>
              </a:rPr>
              <a:t> </a:t>
            </a:r>
            <a:r>
              <a:rPr lang="ru-RU" sz="3200" dirty="0" smtClean="0">
                <a:solidFill>
                  <a:srgbClr val="00B050"/>
                </a:solidFill>
              </a:rPr>
              <a:t>                         дошкольников»</a:t>
            </a:r>
            <a:endParaRPr lang="ru-RU" sz="3200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81400" y="5638800"/>
            <a:ext cx="1184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      2018г.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10200" y="4724400"/>
            <a:ext cx="24849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Подготовила 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в</a:t>
            </a:r>
            <a:r>
              <a:rPr lang="ru-RU" dirty="0" smtClean="0">
                <a:solidFill>
                  <a:srgbClr val="7030A0"/>
                </a:solidFill>
              </a:rPr>
              <a:t>оспитатель </a:t>
            </a:r>
            <a:r>
              <a:rPr lang="ru-RU" dirty="0" err="1" smtClean="0">
                <a:solidFill>
                  <a:srgbClr val="7030A0"/>
                </a:solidFill>
              </a:rPr>
              <a:t>Химич</a:t>
            </a:r>
            <a:r>
              <a:rPr lang="ru-RU" dirty="0" smtClean="0">
                <a:solidFill>
                  <a:srgbClr val="7030A0"/>
                </a:solidFill>
              </a:rPr>
              <a:t> Т.В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88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14300"/>
            <a:ext cx="9296400" cy="69723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0" y="838200"/>
            <a:ext cx="31143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7030A0"/>
                </a:solidFill>
              </a:rPr>
              <a:t>Результаты:</a:t>
            </a:r>
            <a:endParaRPr lang="ru-RU" sz="4400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1600200"/>
            <a:ext cx="7772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7030A0"/>
                </a:solidFill>
              </a:rPr>
              <a:t>у детей увеличился круг знаний об окружающем мире;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7030A0"/>
                </a:solidFill>
              </a:rPr>
              <a:t>появилось желание </a:t>
            </a:r>
            <a:r>
              <a:rPr lang="ru-RU" sz="2800" dirty="0" smtClean="0">
                <a:solidFill>
                  <a:srgbClr val="7030A0"/>
                </a:solidFill>
              </a:rPr>
              <a:t>и умение пересказывать </a:t>
            </a:r>
            <a:r>
              <a:rPr lang="ru-RU" sz="2800" dirty="0" smtClean="0">
                <a:solidFill>
                  <a:srgbClr val="7030A0"/>
                </a:solidFill>
              </a:rPr>
              <a:t>тексты, придумывать интересные истории;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7030A0"/>
                </a:solidFill>
              </a:rPr>
              <a:t>появился интерес к заучиванию стихов и </a:t>
            </a:r>
            <a:r>
              <a:rPr lang="ru-RU" sz="2800" dirty="0" err="1" smtClean="0">
                <a:solidFill>
                  <a:srgbClr val="7030A0"/>
                </a:solidFill>
              </a:rPr>
              <a:t>потешек</a:t>
            </a:r>
            <a:r>
              <a:rPr lang="ru-RU" sz="2800" dirty="0" smtClean="0">
                <a:solidFill>
                  <a:srgbClr val="7030A0"/>
                </a:solidFill>
              </a:rPr>
              <a:t>;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7030A0"/>
                </a:solidFill>
              </a:rPr>
              <a:t>словарный запас вышел на более высокий уровень;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7030A0"/>
                </a:solidFill>
              </a:rPr>
              <a:t>дети преодолевают робость, застенчивость, учатся свободно держаться перед аудиторией.</a:t>
            </a:r>
            <a:endParaRPr lang="ru-RU" sz="28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88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8200" y="990600"/>
            <a:ext cx="647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</a:t>
            </a:r>
          </a:p>
          <a:p>
            <a:endParaRPr lang="ru-RU" dirty="0" smtClean="0"/>
          </a:p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990600" y="1143000"/>
            <a:ext cx="647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143000" y="1295400"/>
            <a:ext cx="647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</a:t>
            </a:r>
          </a:p>
          <a:p>
            <a:endParaRPr lang="ru-RU" dirty="0" smtClean="0"/>
          </a:p>
          <a:p>
            <a:r>
              <a:rPr lang="ru-RU" dirty="0" smtClean="0"/>
              <a:t>    </a:t>
            </a:r>
            <a:endParaRPr lang="ru-RU" dirty="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609600" y="498545"/>
            <a:ext cx="76962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Сегодня я узнала...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179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- Было интересно...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179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- Было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трудно,но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...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179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- Я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поняла,что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...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179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- Теперь я могу...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179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- Я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почувствовала,что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...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179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- Я приобрела...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179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- Я научилась...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179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- У меня получилось...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179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- Я смогла...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179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- Меня удивило...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179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-Мне захотелось...            </a:t>
            </a:r>
          </a:p>
          <a:p>
            <a:pPr marL="0" marR="0" lvl="0" indent="179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179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Желаю всем успехов и приобретений</a:t>
            </a:r>
            <a:r>
              <a:rPr kumimoji="0" lang="ru-RU" sz="2400" b="1" i="1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конкурсе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8888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МНЕМ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762000"/>
            <a:ext cx="7086600" cy="5314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8888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228600"/>
            <a:ext cx="8610600" cy="6400800"/>
          </a:xfrm>
        </p:spPr>
      </p:pic>
      <p:sp>
        <p:nvSpPr>
          <p:cNvPr id="5" name="Прямоугольник 4"/>
          <p:cNvSpPr/>
          <p:nvPr/>
        </p:nvSpPr>
        <p:spPr>
          <a:xfrm>
            <a:off x="1143000" y="1143000"/>
            <a:ext cx="701040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Актуальность выбранной темы:</a:t>
            </a:r>
          </a:p>
          <a:p>
            <a:endParaRPr lang="ru-RU" dirty="0" smtClean="0">
              <a:solidFill>
                <a:srgbClr val="7030A0"/>
              </a:solidFill>
            </a:endParaRPr>
          </a:p>
          <a:p>
            <a:r>
              <a:rPr lang="ru-RU" dirty="0" smtClean="0">
                <a:solidFill>
                  <a:srgbClr val="7030A0"/>
                </a:solidFill>
              </a:rPr>
              <a:t>-мнемотехника   облегчает   детям   овладение   связной   речью;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-применение мнемотехники позволяет ребенку систематизировать       свой       непосредственный       опыт;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-приемы мнемотехники используют естественные механизмы памяти мозга и      позволяют      полностью      контролировать      процесс запоминания,    сохранения    и    припоминания    информации;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-ребенок с опорой на образы памяти устанавливает причинно-следственные связи, делает  выводы;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-дети,  владеющие  средствами  наглядного  моделирования,  в  дальнейшем способны  самостоятельно развивать речь  в процессе общения  и обучения.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МНЕ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0"/>
            <a:ext cx="8686800" cy="62484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888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57200" y="-247650"/>
            <a:ext cx="9753600" cy="71056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0" y="11430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7030A0"/>
                </a:solidFill>
              </a:rPr>
              <a:t>       Задачи :</a:t>
            </a:r>
            <a:endParaRPr lang="ru-RU" sz="3600" dirty="0">
              <a:solidFill>
                <a:srgbClr val="7030A0"/>
              </a:solidFill>
            </a:endParaRP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609600" y="1869274"/>
            <a:ext cx="7010400" cy="3447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Развитие связной и диалогической речи у детей;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Развитие у детей умения с помощью графической аналогии, понимать и рассказывать знакомые сказки  и незнакомые стихи, рассказы по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мнемотаблице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Развитие у детей активности, сообразительности, наблюдательности, умения сравнивать, выделять существенные признаки;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Развитие у детей психических процессов: мышления, внимания, воображения, памяти.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Так же, у детей увеличивается знания об окружающем мире, появляется желание придумывать интересные истории, увеличивается словарный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запа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8888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4Rut0cYiAs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1600" y="1600200"/>
            <a:ext cx="7086600" cy="4495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62200" y="914401"/>
            <a:ext cx="5147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7030A0"/>
                </a:solidFill>
              </a:rPr>
              <a:t>Структура мнемотехники</a:t>
            </a:r>
            <a:endParaRPr lang="ru-RU" sz="3600" dirty="0">
              <a:solidFill>
                <a:srgbClr val="7030A0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8305800" y="1600200"/>
            <a:ext cx="0" cy="441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88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38587" y="3177381"/>
            <a:ext cx="1266825" cy="1371600"/>
          </a:xfrm>
        </p:spPr>
      </p:pic>
      <p:pic>
        <p:nvPicPr>
          <p:cNvPr id="5" name="Рисунок 4" descr="888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8991600" cy="6743700"/>
          </a:xfrm>
          <a:prstGeom prst="rect">
            <a:avLst/>
          </a:prstGeom>
        </p:spPr>
      </p:pic>
      <p:pic>
        <p:nvPicPr>
          <p:cNvPr id="6" name="Рисунок 5" descr="ГР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19200" y="990600"/>
            <a:ext cx="6324600" cy="482908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8888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0"/>
            <a:ext cx="8991600" cy="6629400"/>
          </a:xfrm>
        </p:spPr>
      </p:pic>
      <p:pic>
        <p:nvPicPr>
          <p:cNvPr id="5" name="Рисунок 4" descr="99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800" y="990600"/>
            <a:ext cx="7086600" cy="48006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888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7150"/>
            <a:ext cx="9144000" cy="6858000"/>
          </a:xfrm>
          <a:prstGeom prst="rect">
            <a:avLst/>
          </a:prstGeom>
        </p:spPr>
      </p:pic>
      <p:pic>
        <p:nvPicPr>
          <p:cNvPr id="5" name="Рисунок 4" descr="888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1506" name="AutoShape 2" descr="https://arhivurokov.ru/kopilka/up/html/2017/03/16/k_58cab690ddedd/400941_19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914400" y="838200"/>
          <a:ext cx="7487013" cy="5308600"/>
        </p:xfrm>
        <a:graphic>
          <a:graphicData uri="http://schemas.openxmlformats.org/drawingml/2006/table">
            <a:tbl>
              <a:tblPr/>
              <a:tblGrid>
                <a:gridCol w="2508026"/>
                <a:gridCol w="2520381"/>
                <a:gridCol w="2458606"/>
              </a:tblGrid>
              <a:tr h="1674464">
                <a:tc>
                  <a:txBody>
                    <a:bodyPr/>
                    <a:lstStyle/>
                    <a:p>
                      <a:r>
                        <a:rPr lang="ru-RU" sz="1300" dirty="0"/>
                        <a:t> </a:t>
                      </a:r>
                    </a:p>
                    <a:p>
                      <a:r>
                        <a:rPr lang="ru-RU" sz="1300" dirty="0"/>
                        <a:t> </a:t>
                      </a:r>
                      <a:r>
                        <a:rPr lang="ru-RU" sz="1300" dirty="0">
                          <a:solidFill>
                            <a:srgbClr val="7030A0"/>
                          </a:solidFill>
                        </a:rPr>
                        <a:t>  </a:t>
                      </a:r>
                      <a:r>
                        <a:rPr lang="ru-RU" sz="1600" b="1" dirty="0">
                          <a:solidFill>
                            <a:srgbClr val="7030A0"/>
                          </a:solidFill>
                        </a:rPr>
                        <a:t>Что это</a:t>
                      </a:r>
                      <a:r>
                        <a:rPr lang="ru-RU" sz="1600" b="1" dirty="0" smtClean="0">
                          <a:solidFill>
                            <a:srgbClr val="7030A0"/>
                          </a:solidFill>
                        </a:rPr>
                        <a:t>?</a:t>
                      </a:r>
                      <a:endParaRPr lang="ru-RU" sz="1300" dirty="0">
                        <a:solidFill>
                          <a:srgbClr val="7030A0"/>
                        </a:solidFill>
                      </a:endParaRPr>
                    </a:p>
                  </a:txBody>
                  <a:tcPr marL="27046" marR="27046" marT="27046" marB="27046">
                    <a:lnL w="9525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300" dirty="0"/>
                    </a:p>
                    <a:p>
                      <a:r>
                        <a:rPr lang="ru-RU" sz="1300" dirty="0"/>
                        <a:t> </a:t>
                      </a:r>
                      <a:r>
                        <a:rPr lang="ru-RU" sz="1600" b="1" dirty="0" smtClean="0">
                          <a:solidFill>
                            <a:srgbClr val="7030A0"/>
                          </a:solidFill>
                        </a:rPr>
                        <a:t>Цвет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 marL="27046" marR="27046" marT="27046" marB="27046">
                    <a:lnL w="9525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300" dirty="0"/>
                    </a:p>
                    <a:p>
                      <a:r>
                        <a:rPr lang="ru-RU" sz="1300" dirty="0"/>
                        <a:t>  </a:t>
                      </a:r>
                      <a:r>
                        <a:rPr lang="ru-RU" sz="1600" b="1" dirty="0" smtClean="0">
                          <a:solidFill>
                            <a:srgbClr val="7030A0"/>
                          </a:solidFill>
                        </a:rPr>
                        <a:t>Форма 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 marL="27046" marR="27046" marT="27046" marB="27046">
                    <a:lnL w="9525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95271">
                <a:tc>
                  <a:txBody>
                    <a:bodyPr/>
                    <a:lstStyle/>
                    <a:p>
                      <a:r>
                        <a:rPr lang="ru-RU" sz="1300" dirty="0"/>
                        <a:t> </a:t>
                      </a:r>
                    </a:p>
                    <a:p>
                      <a:r>
                        <a:rPr lang="ru-RU" sz="1300" dirty="0"/>
                        <a:t> </a:t>
                      </a:r>
                      <a:r>
                        <a:rPr lang="ru-RU" sz="1600" b="1" dirty="0" smtClean="0">
                          <a:solidFill>
                            <a:srgbClr val="7030A0"/>
                          </a:solidFill>
                        </a:rPr>
                        <a:t>Вкус</a:t>
                      </a:r>
                      <a:endParaRPr lang="ru-RU" sz="1300" dirty="0">
                        <a:solidFill>
                          <a:srgbClr val="7030A0"/>
                        </a:solidFill>
                      </a:endParaRPr>
                    </a:p>
                    <a:p>
                      <a:r>
                        <a:rPr lang="ru-RU" sz="1300" dirty="0"/>
                        <a:t> </a:t>
                      </a:r>
                    </a:p>
                  </a:txBody>
                  <a:tcPr marL="27046" marR="27046" marT="27046" marB="27046">
                    <a:lnL w="9525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7030A0"/>
                          </a:solidFill>
                        </a:rPr>
                        <a:t>Где </a:t>
                      </a:r>
                      <a:r>
                        <a:rPr lang="ru-RU" sz="1600" b="1" dirty="0">
                          <a:solidFill>
                            <a:srgbClr val="7030A0"/>
                          </a:solidFill>
                        </a:rPr>
                        <a:t>растёт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 marL="27046" marR="27046" marT="27046" marB="27046">
                    <a:lnL w="9525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7030A0"/>
                          </a:solidFill>
                        </a:rPr>
                        <a:t>Каков </a:t>
                      </a:r>
                      <a:r>
                        <a:rPr lang="ru-RU" sz="1600" b="1" dirty="0" err="1" smtClean="0">
                          <a:solidFill>
                            <a:srgbClr val="7030A0"/>
                          </a:solidFill>
                        </a:rPr>
                        <a:t>наощупь</a:t>
                      </a:r>
                      <a:endParaRPr lang="ru-RU" sz="1600" b="1" dirty="0" smtClean="0">
                        <a:solidFill>
                          <a:srgbClr val="7030A0"/>
                        </a:solidFill>
                      </a:endParaRPr>
                    </a:p>
                    <a:p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 marL="27046" marR="27046" marT="27046" marB="27046">
                    <a:lnL w="9525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38865">
                <a:tc gridSpan="3">
                  <a:txBody>
                    <a:bodyPr/>
                    <a:lstStyle/>
                    <a:p>
                      <a:r>
                        <a:rPr lang="ru-RU" sz="1300" dirty="0"/>
                        <a:t>  </a:t>
                      </a:r>
                      <a:r>
                        <a:rPr lang="ru-RU" sz="1600" b="1" dirty="0">
                          <a:solidFill>
                            <a:srgbClr val="7030A0"/>
                          </a:solidFill>
                        </a:rPr>
                        <a:t>Что можно приготовить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  <a:p>
                      <a:r>
                        <a:rPr lang="ru-RU" sz="1600" dirty="0">
                          <a:solidFill>
                            <a:srgbClr val="7030A0"/>
                          </a:solidFill>
                        </a:rPr>
                        <a:t>  </a:t>
                      </a:r>
                    </a:p>
                    <a:p>
                      <a:r>
                        <a:rPr lang="ru-RU" sz="1300" dirty="0"/>
                        <a:t> </a:t>
                      </a:r>
                    </a:p>
                    <a:p>
                      <a:r>
                        <a:rPr lang="ru-RU" sz="1300" dirty="0"/>
                        <a:t> </a:t>
                      </a:r>
                    </a:p>
                  </a:txBody>
                  <a:tcPr marL="27046" marR="27046" marT="27046" marB="27046">
                    <a:lnL w="9525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1509" name="AutoShape 5" descr="https://arhivurokov.ru/kopilka/up/html/2017/03/16/k_58cab690ddedd/400941_14.png"/>
          <p:cNvSpPr>
            <a:spLocks noChangeAspect="1" noChangeArrowheads="1"/>
          </p:cNvSpPr>
          <p:nvPr/>
        </p:nvSpPr>
        <p:spPr bwMode="auto">
          <a:xfrm>
            <a:off x="0" y="0"/>
            <a:ext cx="1800225" cy="11525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0" name="AutoShape 6" descr="https://arhivurokov.ru/kopilka/up/html/2017/03/16/k_58cab690ddedd/400941_15.png"/>
          <p:cNvSpPr>
            <a:spLocks noChangeAspect="1" noChangeArrowheads="1"/>
          </p:cNvSpPr>
          <p:nvPr/>
        </p:nvSpPr>
        <p:spPr bwMode="auto">
          <a:xfrm>
            <a:off x="0" y="0"/>
            <a:ext cx="1895475" cy="11525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1" name="AutoShape 7" descr="https://arhivurokov.ru/kopilka/up/html/2017/03/16/k_58cab690ddedd/400941_16.png"/>
          <p:cNvSpPr>
            <a:spLocks noChangeAspect="1" noChangeArrowheads="1"/>
          </p:cNvSpPr>
          <p:nvPr/>
        </p:nvSpPr>
        <p:spPr bwMode="auto">
          <a:xfrm>
            <a:off x="0" y="0"/>
            <a:ext cx="1762125" cy="11525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2" name="AutoShape 8" descr="https://arhivurokov.ru/kopilka/up/html/2017/03/16/k_58cab690ddedd/400941_17.png"/>
          <p:cNvSpPr>
            <a:spLocks noChangeAspect="1" noChangeArrowheads="1"/>
          </p:cNvSpPr>
          <p:nvPr/>
        </p:nvSpPr>
        <p:spPr bwMode="auto">
          <a:xfrm>
            <a:off x="0" y="0"/>
            <a:ext cx="1847850" cy="11525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3" name="AutoShape 9" descr="https://arhivurokov.ru/kopilka/up/html/2017/03/16/k_58cab690ddedd/400941_18.png"/>
          <p:cNvSpPr>
            <a:spLocks noChangeAspect="1" noChangeArrowheads="1"/>
          </p:cNvSpPr>
          <p:nvPr/>
        </p:nvSpPr>
        <p:spPr bwMode="auto">
          <a:xfrm>
            <a:off x="0" y="0"/>
            <a:ext cx="1800225" cy="11525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4" name="AutoShape 10" descr="https://arhivurokov.ru/kopilka/up/html/2017/03/16/k_58cab690ddedd/400941_19.png"/>
          <p:cNvSpPr>
            <a:spLocks noChangeAspect="1" noChangeArrowheads="1"/>
          </p:cNvSpPr>
          <p:nvPr/>
        </p:nvSpPr>
        <p:spPr bwMode="auto">
          <a:xfrm>
            <a:off x="0" y="0"/>
            <a:ext cx="2819400" cy="12477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08" name="AutoShape 4" descr="https://arhivurokov.ru/kopilka/up/html/2017/03/16/k_58cab690ddedd/400941_13.jpeg"/>
          <p:cNvSpPr>
            <a:spLocks noChangeAspect="1" noChangeArrowheads="1"/>
          </p:cNvSpPr>
          <p:nvPr/>
        </p:nvSpPr>
        <p:spPr bwMode="auto">
          <a:xfrm>
            <a:off x="0" y="-1004888"/>
            <a:ext cx="1666875" cy="11525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" name="Рисунок 16" descr="9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43250" y="4495800"/>
            <a:ext cx="3486150" cy="1600200"/>
          </a:xfrm>
          <a:prstGeom prst="rect">
            <a:avLst/>
          </a:prstGeom>
        </p:spPr>
      </p:pic>
      <p:pic>
        <p:nvPicPr>
          <p:cNvPr id="18" name="Рисунок 17" descr="33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76400" y="914400"/>
            <a:ext cx="1676400" cy="1524000"/>
          </a:xfrm>
          <a:prstGeom prst="rect">
            <a:avLst/>
          </a:prstGeom>
        </p:spPr>
      </p:pic>
      <p:pic>
        <p:nvPicPr>
          <p:cNvPr id="19" name="Рисунок 18" descr="4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62400" y="990600"/>
            <a:ext cx="1905000" cy="1447800"/>
          </a:xfrm>
          <a:prstGeom prst="rect">
            <a:avLst/>
          </a:prstGeom>
        </p:spPr>
      </p:pic>
      <p:pic>
        <p:nvPicPr>
          <p:cNvPr id="20" name="Рисунок 19" descr="5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0800000" flipV="1">
            <a:off x="6324599" y="1295400"/>
            <a:ext cx="1981200" cy="1143000"/>
          </a:xfrm>
          <a:prstGeom prst="rect">
            <a:avLst/>
          </a:prstGeom>
        </p:spPr>
      </p:pic>
      <p:pic>
        <p:nvPicPr>
          <p:cNvPr id="21" name="Рисунок 20" descr="66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23999" y="2819400"/>
            <a:ext cx="1752601" cy="1371600"/>
          </a:xfrm>
          <a:prstGeom prst="rect">
            <a:avLst/>
          </a:prstGeom>
        </p:spPr>
      </p:pic>
      <p:pic>
        <p:nvPicPr>
          <p:cNvPr id="22" name="Рисунок 21" descr="77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733800" y="2819400"/>
            <a:ext cx="2209800" cy="1524000"/>
          </a:xfrm>
          <a:prstGeom prst="rect">
            <a:avLst/>
          </a:prstGeom>
        </p:spPr>
      </p:pic>
      <p:pic>
        <p:nvPicPr>
          <p:cNvPr id="23" name="Рисунок 22" descr="88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96000" y="2819400"/>
            <a:ext cx="2133600" cy="13716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</TotalTime>
  <Words>331</Words>
  <Application>Microsoft Office PowerPoint</Application>
  <PresentationFormat>Экран (4:3)</PresentationFormat>
  <Paragraphs>67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38</cp:revision>
  <dcterms:modified xsi:type="dcterms:W3CDTF">2018-01-17T20:18:00Z</dcterms:modified>
</cp:coreProperties>
</file>